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</p:sldIdLst>
  <p:sldSz cx="18288000" cy="10287000"/>
  <p:notesSz cx="6858000" cy="9144000"/>
  <p:embeddedFontLst>
    <p:embeddedFont>
      <p:font typeface="Vollkorn SemiBold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 Bold" panose="020B0604020202020204" charset="0"/>
      <p:regular r:id="rId19"/>
    </p:embeddedFont>
    <p:embeddedFont>
      <p:font typeface="Open Sans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27819" r="12692"/>
          <a:stretch>
            <a:fillRect/>
          </a:stretch>
        </p:blipFill>
        <p:spPr>
          <a:xfrm>
            <a:off x="0" y="0"/>
            <a:ext cx="9174742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44000" y="2231289"/>
            <a:ext cx="9144000" cy="2609801"/>
            <a:chOff x="0" y="0"/>
            <a:chExt cx="12192000" cy="3479734"/>
          </a:xfrm>
        </p:grpSpPr>
        <p:sp>
          <p:nvSpPr>
            <p:cNvPr id="4" name="TextBox 4"/>
            <p:cNvSpPr txBox="1"/>
            <p:nvPr/>
          </p:nvSpPr>
          <p:spPr>
            <a:xfrm>
              <a:off x="0" y="66675"/>
              <a:ext cx="12192000" cy="1818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59"/>
                </a:lnSpc>
              </a:pPr>
              <a:r>
                <a:rPr lang="en-US" sz="9326">
                  <a:solidFill>
                    <a:srgbClr val="000000"/>
                  </a:solidFill>
                  <a:latin typeface="Vollkorn SemiBold"/>
                </a:rPr>
                <a:t>"Кибербуллинг"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494661"/>
              <a:ext cx="12192000" cy="589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5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29098" r="9974"/>
          <a:stretch>
            <a:fillRect/>
          </a:stretch>
        </p:blipFill>
        <p:spPr>
          <a:xfrm>
            <a:off x="8884381" y="0"/>
            <a:ext cx="9403619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1155" y="415353"/>
            <a:ext cx="8318340" cy="2577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Vollkorn SemiBold"/>
              </a:rPr>
              <a:t>3.Сократите возможности общения</a:t>
            </a:r>
          </a:p>
          <a:p>
            <a:pPr algn="ctr">
              <a:lnSpc>
                <a:spcPts val="574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759850" y="3690367"/>
            <a:ext cx="7240950" cy="3636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Open Sans"/>
              </a:rPr>
              <a:t>Один из простых вариантов защититься от кибербуллинга, – лишить агрессора коммуникации.</a:t>
            </a:r>
          </a:p>
          <a:p>
            <a:pPr algn="ctr">
              <a:lnSpc>
                <a:spcPts val="4759"/>
              </a:lnSpc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33488" r="10760"/>
          <a:stretch>
            <a:fillRect/>
          </a:stretch>
        </p:blipFill>
        <p:spPr>
          <a:xfrm>
            <a:off x="9685285" y="0"/>
            <a:ext cx="8602715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327028"/>
            <a:ext cx="8940431" cy="3032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5"/>
              </a:lnSpc>
            </a:pPr>
            <a:r>
              <a:rPr lang="en-US" sz="4560">
                <a:solidFill>
                  <a:srgbClr val="FFFFFF"/>
                </a:solidFill>
                <a:latin typeface="Vollkorn SemiBold"/>
              </a:rPr>
              <a:t>4.Не бойтесь требовать справедливости</a:t>
            </a:r>
          </a:p>
          <a:p>
            <a:pPr algn="ctr">
              <a:lnSpc>
                <a:spcPts val="6385"/>
              </a:lnSpc>
            </a:pPr>
            <a:endParaRPr/>
          </a:p>
          <a:p>
            <a:pPr algn="ctr">
              <a:lnSpc>
                <a:spcPts val="480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0" y="2517385"/>
            <a:ext cx="9374375" cy="714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FFFFF"/>
                </a:solidFill>
                <a:latin typeface="Open Sans"/>
              </a:rPr>
              <a:t>Вы вправе сообщить в полицию об угрозах и клевете, пожаловаться провайдеру на кибер-атаку и обратиться в поддержку «Инстаграм», «ВКонтакте», «Фейсбук» и т.д. Социальные сети борются с буллингом, поэтому удаляют нежелательные фото, посты и комментарии, а также банят агрессивных пользователей и сомнительные паблики.</a:t>
            </a:r>
          </a:p>
          <a:p>
            <a:pPr algn="ctr">
              <a:lnSpc>
                <a:spcPts val="4759"/>
              </a:lnSpc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34970" r="9764"/>
          <a:stretch>
            <a:fillRect/>
          </a:stretch>
        </p:blipFill>
        <p:spPr>
          <a:xfrm>
            <a:off x="10022047" y="60298"/>
            <a:ext cx="8265953" cy="1022670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26136" y="240003"/>
            <a:ext cx="9065140" cy="393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>
                <a:solidFill>
                  <a:srgbClr val="FFFFFF"/>
                </a:solidFill>
                <a:latin typeface="Vollkorn SemiBold"/>
              </a:rPr>
              <a:t>Ответственность за кибербуллинг</a:t>
            </a:r>
          </a:p>
          <a:p>
            <a:pPr algn="ctr">
              <a:lnSpc>
                <a:spcPts val="8259"/>
              </a:lnSpc>
            </a:pPr>
            <a:endParaRPr/>
          </a:p>
          <a:p>
            <a:pPr algn="ctr">
              <a:lnSpc>
                <a:spcPts val="630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426136" y="2783743"/>
            <a:ext cx="9065140" cy="676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Open Sans"/>
              </a:rPr>
              <a:t>Закона о кибербуллинге, который предусматривал бы ответственность за плохое поведение в интернете, в России пока нет. Отдельные кейсы могут рассматриваться в рамках статей о клевете (статья 129 УК РФ), оскорблениях (статья 130 УК РФ), неприкосновенности частной жизни (статья 137 УК РФ), угрозах (статьи 119 УК РФ) и доведении до самоубийства (статья 110 УК РФ).</a:t>
            </a:r>
          </a:p>
          <a:p>
            <a:pPr algn="ctr">
              <a:lnSpc>
                <a:spcPts val="4759"/>
              </a:lnSpc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16204"/>
          <a:stretch>
            <a:fillRect/>
          </a:stretch>
        </p:blipFill>
        <p:spPr>
          <a:xfrm>
            <a:off x="8903566" y="1987850"/>
            <a:ext cx="9384434" cy="629541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94090"/>
            <a:ext cx="8701765" cy="1758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1"/>
              </a:lnSpc>
            </a:pPr>
            <a:r>
              <a:rPr lang="en-US" sz="5072">
                <a:solidFill>
                  <a:srgbClr val="000000"/>
                </a:solidFill>
                <a:latin typeface="Vollkorn SemiBold"/>
              </a:rPr>
              <a:t>Что такое кибербуллинг?</a:t>
            </a:r>
          </a:p>
          <a:p>
            <a:pPr algn="ctr">
              <a:lnSpc>
                <a:spcPts val="6961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71039" y="1911650"/>
            <a:ext cx="8359688" cy="658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Open Sans Bold"/>
              </a:rPr>
              <a:t>Кибербуллинг</a:t>
            </a:r>
            <a:r>
              <a:rPr lang="en-US" sz="3799">
                <a:solidFill>
                  <a:srgbClr val="000000"/>
                </a:solidFill>
                <a:latin typeface="Open Sans"/>
              </a:rPr>
              <a:t> - на сегодняшний день один из самых губительных типов онлайн атак, ввиду того, насколько беспощадно злоумышленники порой используют неуверенность жертвы в целях причинения ей наибольшей психологической травмы и унижения. </a:t>
            </a:r>
          </a:p>
          <a:p>
            <a:pPr algn="ctr">
              <a:lnSpc>
                <a:spcPts val="4759"/>
              </a:lnSpc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32606" r="15833"/>
          <a:stretch>
            <a:fillRect/>
          </a:stretch>
        </p:blipFill>
        <p:spPr>
          <a:xfrm>
            <a:off x="10312086" y="0"/>
            <a:ext cx="7975914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2250" y="222340"/>
            <a:ext cx="9552236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Vollkorn SemiBold"/>
              </a:rPr>
              <a:t>Как возникает кибербуллинг?</a:t>
            </a:r>
          </a:p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292250" y="1995260"/>
            <a:ext cx="9171970" cy="720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FFFFF"/>
                </a:solidFill>
                <a:latin typeface="Open Sans"/>
              </a:rPr>
              <a:t>Кибербуллинг или онлайн-травля своими корнями уходит в те же темные области человеческой психологии, как и в случае с обычной травлей, которую агрессор выбирает в качестве средства распространения своего влияния или власти посредством оскорбления жертвы (в особенности, если она заведомо слабее и не может ответить), повышая тем самым свой социальной статус.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19093" r="19093"/>
          <a:stretch>
            <a:fillRect/>
          </a:stretch>
        </p:blipFill>
        <p:spPr>
          <a:xfrm>
            <a:off x="8761819" y="0"/>
            <a:ext cx="9526181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6148" y="46990"/>
            <a:ext cx="8249904" cy="276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Vollkorn SemiBold"/>
              </a:rPr>
              <a:t>Как распознать кибербуллинг?</a:t>
            </a:r>
          </a:p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307473" y="3316345"/>
            <a:ext cx="6601425" cy="5170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000000"/>
                </a:solidFill>
                <a:latin typeface="Open Sans"/>
              </a:rPr>
              <a:t>Любое унизительное, оскорбительное или угрожающее сообщение, отправленное в электронной форме, является кибербуллингом.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33284" r="17007"/>
          <a:stretch>
            <a:fillRect/>
          </a:stretch>
        </p:blipFill>
        <p:spPr>
          <a:xfrm>
            <a:off x="10634475" y="0"/>
            <a:ext cx="7666389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33800" y="298453"/>
            <a:ext cx="9918799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Vollkorn SemiBold"/>
              </a:rPr>
              <a:t>Как остановить кибербуллинг?</a:t>
            </a:r>
          </a:p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0" y="2410142"/>
            <a:ext cx="8354925" cy="606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FFFFFF"/>
                </a:solidFill>
                <a:latin typeface="Open Sans"/>
              </a:rPr>
              <a:t>К сожалению, кибербуллинг представляется настолько же неискоренимым, как и сама подлость некоторых людей. Ничуть не меньшее затруднение представляет собой попытка пресечь публикацию агрессором порочащей жертву информации.</a:t>
            </a:r>
          </a:p>
          <a:p>
            <a:pPr algn="ctr">
              <a:lnSpc>
                <a:spcPts val="4759"/>
              </a:lnSpc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23984" r="19101"/>
          <a:stretch>
            <a:fillRect/>
          </a:stretch>
        </p:blipFill>
        <p:spPr>
          <a:xfrm>
            <a:off x="9505888" y="0"/>
            <a:ext cx="8782112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204575" y="-123825"/>
            <a:ext cx="10455700" cy="3687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Vollkorn SemiBold"/>
              </a:rPr>
              <a:t>Как мы можем помочь в предупреждении кибербуллинга?</a:t>
            </a:r>
          </a:p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43837" y="2677795"/>
            <a:ext cx="9462050" cy="7057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93" lvl="1" indent="-453396" algn="ctr">
              <a:lnSpc>
                <a:spcPts val="462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Open Sans"/>
              </a:rPr>
              <a:t>Заблокировать учетные записи агрессоров, которые они используют для распространения своей ненависти</a:t>
            </a:r>
          </a:p>
          <a:p>
            <a:pPr marL="906793" lvl="1" indent="-453396" algn="ctr">
              <a:lnSpc>
                <a:spcPts val="462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Open Sans"/>
              </a:rPr>
              <a:t>Сообщать о фактах кибербуллинга провайдерам услуг, как Facebook или Twitter</a:t>
            </a:r>
          </a:p>
          <a:p>
            <a:pPr marL="906793" lvl="1" indent="-453396" algn="ctr">
              <a:lnSpc>
                <a:spcPts val="462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Open Sans"/>
              </a:rPr>
              <a:t>Обеспечить защитой ваши пароли, в т. ч. используемые на мобильных устройствах</a:t>
            </a:r>
          </a:p>
          <a:p>
            <a:pPr algn="ctr">
              <a:lnSpc>
                <a:spcPts val="5170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049275"/>
            <a:ext cx="18288000" cy="475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Vollkorn SemiBold"/>
              </a:rPr>
              <a:t>Что делать, если вы стали жертвой интернет-травли?</a:t>
            </a:r>
          </a:p>
          <a:p>
            <a:pPr algn="ctr">
              <a:lnSpc>
                <a:spcPts val="12599"/>
              </a:lnSpc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22166" r="27451"/>
          <a:stretch>
            <a:fillRect/>
          </a:stretch>
        </p:blipFill>
        <p:spPr>
          <a:xfrm>
            <a:off x="10517575" y="0"/>
            <a:ext cx="7770425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395022" y="125140"/>
            <a:ext cx="7074872" cy="1998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latin typeface="Vollkorn SemiBold"/>
              </a:rPr>
              <a:t>1.Не реагируйте</a:t>
            </a:r>
          </a:p>
          <a:p>
            <a:pPr algn="ctr">
              <a:lnSpc>
                <a:spcPts val="7419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642950" y="1724317"/>
            <a:ext cx="8848325" cy="7162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Open Sans"/>
              </a:rPr>
              <a:t>Рекомендация не кормить троллей всё ещё работает, поэтому не комментируйте оскорбительные посты о вас и не отвечайте на обидные сообщения.Ни в коем случае не опускайтесь до уровня агрессоров. </a:t>
            </a:r>
          </a:p>
          <a:p>
            <a:pPr algn="ctr">
              <a:lnSpc>
                <a:spcPts val="6299"/>
              </a:lnSpc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28638" r="15372"/>
          <a:stretch>
            <a:fillRect/>
          </a:stretch>
        </p:blipFill>
        <p:spPr>
          <a:xfrm>
            <a:off x="9900278" y="0"/>
            <a:ext cx="8387722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337203"/>
            <a:ext cx="9386615" cy="2550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FFFFFF"/>
                </a:solidFill>
                <a:latin typeface="Vollkorn SemiBold"/>
              </a:rPr>
              <a:t>2.Не испытывайте вину или стыд</a:t>
            </a:r>
          </a:p>
          <a:p>
            <a:pPr algn="ctr">
              <a:lnSpc>
                <a:spcPts val="546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383350" y="2801637"/>
            <a:ext cx="8760650" cy="607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FFFFFF"/>
                </a:solidFill>
                <a:latin typeface="Open Sans"/>
              </a:rPr>
              <a:t>Не думайте о том, что кибербуллинг – результат вашего неосторожного поведения, неправильных слов и ошибок. Жертвой может быть любой, даже если вы успешный,вас любят и уважают и т.д.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422</Words>
  <Application>Microsoft Office PowerPoint</Application>
  <PresentationFormat>Произвольный</PresentationFormat>
  <Paragraphs>24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Vollkorn SemiBold</vt:lpstr>
      <vt:lpstr>Calibri</vt:lpstr>
      <vt:lpstr>Open Sans Bold</vt:lpstr>
      <vt:lpstr>Open Sans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Кибербуллинг</dc:title>
  <dc:creator>Ольга Блинова</dc:creator>
  <cp:lastModifiedBy>avk</cp:lastModifiedBy>
  <cp:revision>4</cp:revision>
  <dcterms:created xsi:type="dcterms:W3CDTF">2006-08-16T00:00:00Z</dcterms:created>
  <dcterms:modified xsi:type="dcterms:W3CDTF">2023-03-07T05:38:24Z</dcterms:modified>
  <dc:identifier>DAExT-nn8Gw</dc:identifier>
</cp:coreProperties>
</file>